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65" r:id="rId6"/>
    <p:sldId id="266" r:id="rId7"/>
    <p:sldId id="264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56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8718CC-2756-4097-AB4F-7E9EFEED8E6A}" v="1" dt="2021-09-29T09:47:49.4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jn Weijermars" userId="2933e1d2-70ff-47b3-ad61-d61e32fda646" providerId="ADAL" clId="{1C8718CC-2756-4097-AB4F-7E9EFEED8E6A}"/>
    <pc:docChg chg="undo custSel modSld">
      <pc:chgData name="Stijn Weijermars" userId="2933e1d2-70ff-47b3-ad61-d61e32fda646" providerId="ADAL" clId="{1C8718CC-2756-4097-AB4F-7E9EFEED8E6A}" dt="2021-09-29T09:48:01.080" v="11" actId="5793"/>
      <pc:docMkLst>
        <pc:docMk/>
      </pc:docMkLst>
      <pc:sldChg chg="modSp mod">
        <pc:chgData name="Stijn Weijermars" userId="2933e1d2-70ff-47b3-ad61-d61e32fda646" providerId="ADAL" clId="{1C8718CC-2756-4097-AB4F-7E9EFEED8E6A}" dt="2021-09-29T09:45:47.749" v="4" actId="20577"/>
        <pc:sldMkLst>
          <pc:docMk/>
          <pc:sldMk cId="392836130" sldId="265"/>
        </pc:sldMkLst>
        <pc:spChg chg="mod">
          <ac:chgData name="Stijn Weijermars" userId="2933e1d2-70ff-47b3-ad61-d61e32fda646" providerId="ADAL" clId="{1C8718CC-2756-4097-AB4F-7E9EFEED8E6A}" dt="2021-09-29T09:45:47.749" v="4" actId="20577"/>
          <ac:spMkLst>
            <pc:docMk/>
            <pc:sldMk cId="392836130" sldId="265"/>
            <ac:spMk id="6" creationId="{66B3E312-1A68-469E-95D2-0097EB8FB3C4}"/>
          </ac:spMkLst>
        </pc:spChg>
      </pc:sldChg>
      <pc:sldChg chg="modSp mod">
        <pc:chgData name="Stijn Weijermars" userId="2933e1d2-70ff-47b3-ad61-d61e32fda646" providerId="ADAL" clId="{1C8718CC-2756-4097-AB4F-7E9EFEED8E6A}" dt="2021-09-29T09:46:05.866" v="8" actId="14100"/>
        <pc:sldMkLst>
          <pc:docMk/>
          <pc:sldMk cId="1578208669" sldId="266"/>
        </pc:sldMkLst>
        <pc:spChg chg="mod">
          <ac:chgData name="Stijn Weijermars" userId="2933e1d2-70ff-47b3-ad61-d61e32fda646" providerId="ADAL" clId="{1C8718CC-2756-4097-AB4F-7E9EFEED8E6A}" dt="2021-09-29T09:46:05.866" v="8" actId="14100"/>
          <ac:spMkLst>
            <pc:docMk/>
            <pc:sldMk cId="1578208669" sldId="266"/>
            <ac:spMk id="2" creationId="{4AF533F3-CE05-44A5-9AF7-748B8174CAF9}"/>
          </ac:spMkLst>
        </pc:spChg>
      </pc:sldChg>
      <pc:sldChg chg="modSp mod">
        <pc:chgData name="Stijn Weijermars" userId="2933e1d2-70ff-47b3-ad61-d61e32fda646" providerId="ADAL" clId="{1C8718CC-2756-4097-AB4F-7E9EFEED8E6A}" dt="2021-09-29T09:48:01.080" v="11" actId="5793"/>
        <pc:sldMkLst>
          <pc:docMk/>
          <pc:sldMk cId="3112544397" sldId="274"/>
        </pc:sldMkLst>
        <pc:spChg chg="mod">
          <ac:chgData name="Stijn Weijermars" userId="2933e1d2-70ff-47b3-ad61-d61e32fda646" providerId="ADAL" clId="{1C8718CC-2756-4097-AB4F-7E9EFEED8E6A}" dt="2021-09-29T09:48:01.080" v="11" actId="5793"/>
          <ac:spMkLst>
            <pc:docMk/>
            <pc:sldMk cId="3112544397" sldId="274"/>
            <ac:spMk id="6" creationId="{BFE2C8CD-AA30-42A1-9906-8FBBDCD5E2E8}"/>
          </ac:spMkLst>
        </pc:spChg>
      </pc:sldChg>
      <pc:sldChg chg="addSp delSp modSp mod">
        <pc:chgData name="Stijn Weijermars" userId="2933e1d2-70ff-47b3-ad61-d61e32fda646" providerId="ADAL" clId="{1C8718CC-2756-4097-AB4F-7E9EFEED8E6A}" dt="2021-09-29T09:31:40.393" v="3" actId="1076"/>
        <pc:sldMkLst>
          <pc:docMk/>
          <pc:sldMk cId="4279874787" sldId="276"/>
        </pc:sldMkLst>
        <pc:spChg chg="add mod">
          <ac:chgData name="Stijn Weijermars" userId="2933e1d2-70ff-47b3-ad61-d61e32fda646" providerId="ADAL" clId="{1C8718CC-2756-4097-AB4F-7E9EFEED8E6A}" dt="2021-09-29T09:31:36.662" v="2" actId="478"/>
          <ac:spMkLst>
            <pc:docMk/>
            <pc:sldMk cId="4279874787" sldId="276"/>
            <ac:spMk id="7" creationId="{1C027994-33B9-46B2-AC51-6E22CD6F3AED}"/>
          </ac:spMkLst>
        </pc:spChg>
        <pc:picChg chg="add mod">
          <ac:chgData name="Stijn Weijermars" userId="2933e1d2-70ff-47b3-ad61-d61e32fda646" providerId="ADAL" clId="{1C8718CC-2756-4097-AB4F-7E9EFEED8E6A}" dt="2021-09-29T09:31:40.393" v="3" actId="1076"/>
          <ac:picMkLst>
            <pc:docMk/>
            <pc:sldMk cId="4279874787" sldId="276"/>
            <ac:picMk id="4" creationId="{0E7C7150-792C-4D76-B462-81844E4D7A61}"/>
          </ac:picMkLst>
        </pc:picChg>
        <pc:picChg chg="del">
          <ac:chgData name="Stijn Weijermars" userId="2933e1d2-70ff-47b3-ad61-d61e32fda646" providerId="ADAL" clId="{1C8718CC-2756-4097-AB4F-7E9EFEED8E6A}" dt="2021-09-29T09:31:36.662" v="2" actId="478"/>
          <ac:picMkLst>
            <pc:docMk/>
            <pc:sldMk cId="4279874787" sldId="276"/>
            <ac:picMk id="5" creationId="{441ABAE0-F4B9-40A0-835F-F5E3F71CB71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692A1B-CD86-4071-980F-AD0894FB6D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1D458E7-504E-4682-AB4A-A4FD67EC4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531AAE-F691-474B-9345-2DCCE25AB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29-9-2021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938E09E-25FE-4C92-81F2-F7EE1C907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A74CA7A-60F7-40E1-AEEB-C82AE5B7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1535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F6D29D-85A7-4CFF-A1E3-C96575ABB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805136C-44F6-414C-B5B1-B55C8FF147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71E6712-CB65-4774-B30B-9D85C9725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29-9-2021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BD1AE5C-3645-41FA-9121-F1C59FB5A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9FF4C9-FC96-4DC0-92A5-256517248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0276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1A16049-19B3-474F-9BCD-47A1828C01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92DE302-AA61-4AF8-ADBC-89A29CCD36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9D5FFF6-95D6-4A93-B263-52EBF49F4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29-9-2021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25F2387-6607-4D4B-AC4D-55E1634FA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7F2A709-CDC0-445B-88BF-A80CA27F7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272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048FAA-9190-493A-B710-27AEC9124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4C43A9-670E-4205-9A56-5E2C720F7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7EFD42A-2889-44E1-92BD-142AAFB65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29-9-2021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8462846-FA21-47C9-8B0D-D43D52EB3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975E45B-5D8A-4859-B3AE-BEF0B9AD5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295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67E6DA-964B-4865-AD9E-6779AF432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6748831-B628-4989-86E4-817936F69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95337D-256E-48AF-94DF-22041F50E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29-9-2021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7B05797-C46C-44E5-A784-E4CED09B0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210CF56-7055-49F1-BDC5-23587D39A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4665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55C08C-EC60-463A-A241-FDA29EC4B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8F1D57-E52C-483B-8FDC-4E0BC8E4F1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47DAB76-61CF-4393-AAB7-0CC87BFBD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5F08C86-A899-490C-9123-7B3ED99F4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29-9-2021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079AB12-534F-428B-B60B-14B8B9790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B88C07D-B46C-4CE0-A23C-25919FC87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0754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D0AFDE-913D-45A5-B1E9-DFB1BE3F9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9E14314-4FF6-4EB3-A474-919739CA1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4A405DA-0572-4AAF-AC59-89EEC0A1FB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D5AEF8B-C3B3-4A88-8526-3DCA3AF816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DC38AD2-2033-45E3-B810-F8E30277DE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5272D33-CAE4-49F6-A440-DABE74B41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29-9-2021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A0D8F09-FE9D-4FE3-B5DC-A73D88D80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444C8D8-BC36-44F1-9B5D-946E167B8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8033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A16C69-11F7-4FA2-A150-4C01C498B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6BF9D2D-CD6B-4FC6-924A-C7FB448F0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29-9-2021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D3FF0CB-61CA-4401-BAEC-650553854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AA92A2C-3447-49B7-BEB4-500708861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7826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4C7D838-FF3C-46B5-AD3C-5BAEDED20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29-9-2021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EA38939-667E-447C-9082-560D29430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7E70ABB-2387-4323-A296-4058D4DC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587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0F9F23-4D9B-46AA-869B-A8F2EE3AA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5BBCF2-86B0-45B7-A6ED-E28F29150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6E5428A-08B1-451E-95B7-11420CF3CC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211C885-2944-4DD7-AAD6-D08BC073B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29-9-2021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CC85D8C-0A13-475F-B912-E5AD379A3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6FF2681-2079-412E-90F7-ACCD89E5B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459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A622DE-4ED1-49A3-AE90-51D54C130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017A3C6-809E-44A1-AE50-3ABC1D0A06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6E953CC-8F14-41C8-BE1D-1D4A22B0A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BBC4FCD-94E4-4D8E-8BC7-9E4C0543F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29-9-2021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2130ACC-6386-4ADA-BD9A-47A4F6573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FC8F5CF-7A58-4B49-8095-5807C6746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493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814049D-0FC7-44D8-B73D-24B12A2E4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672261A-DAAA-4B57-BE76-FC252F63A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3728127-091C-436F-B23C-771001CD82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13FCA-AF4C-4760-BCD4-4E232CDA04AD}" type="datetimeFigureOut">
              <a:rPr lang="nl-NL" smtClean="0"/>
              <a:t>29-9-2021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D1443A9-DB34-46AF-8FD2-C5803C4F01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DB7F3C6-D957-47F4-99E2-E94C69314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2917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2w2vvI3Nnc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kwrwater.nl/actueel/wat-het-riool-vertelt-over-het-coronavirus/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coronadashboard.rijksoverheid.nl/gemeent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Water en energie in beeld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Les 4 Riool-Water-Zuiverings-Installatie</a:t>
            </a:r>
          </a:p>
        </p:txBody>
      </p:sp>
    </p:spTree>
    <p:extLst>
      <p:ext uri="{BB962C8B-B14F-4D97-AF65-F5344CB8AC3E}">
        <p14:creationId xmlns:p14="http://schemas.microsoft.com/office/powerpoint/2010/main" val="1461493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02C3B0C-9648-4AE0-9FFA-E48BB34D5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953" y="0"/>
            <a:ext cx="13980032" cy="7083717"/>
          </a:xfrm>
          <a:prstGeom prst="rect">
            <a:avLst/>
          </a:prstGeom>
        </p:spPr>
      </p:pic>
      <p:sp>
        <p:nvSpPr>
          <p:cNvPr id="17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3C9AE48-7990-4AA1-860D-F9DB58083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692" y="2311922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/>
              <a:t>Van </a:t>
            </a:r>
            <a:r>
              <a:rPr lang="en-US" sz="4000" dirty="0" err="1"/>
              <a:t>plas</a:t>
            </a:r>
            <a:r>
              <a:rPr lang="en-US" sz="4000" dirty="0"/>
              <a:t> tot </a:t>
            </a:r>
            <a:r>
              <a:rPr lang="en-US" sz="4000" dirty="0" err="1"/>
              <a:t>plas</a:t>
            </a:r>
            <a:br>
              <a:rPr lang="en-US" sz="4000" dirty="0"/>
            </a:br>
            <a:endParaRPr lang="en-US" sz="3600" dirty="0">
              <a:latin typeface="+mn-lt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FE2C8CD-AA30-42A1-9906-8FBBDCD5E2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516" y="3600455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nl-NL" sz="3200" dirty="0"/>
              <a:t>Documentaire:</a:t>
            </a:r>
          </a:p>
          <a:p>
            <a:pPr marL="0" indent="0">
              <a:buNone/>
            </a:pPr>
            <a:r>
              <a:rPr lang="nl-NL" sz="3200" dirty="0"/>
              <a:t> </a:t>
            </a:r>
            <a:r>
              <a:rPr lang="nl-NL" sz="3200" dirty="0">
                <a:hlinkClick r:id="rId3"/>
              </a:rPr>
              <a:t>https://www.youtube.com/watch?v=Z2w2vvI3Nnc</a:t>
            </a:r>
            <a:r>
              <a:rPr lang="nl-NL" sz="3200" dirty="0"/>
              <a:t>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12544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3F113D-1ACB-4A79-8304-6AD2FE3918F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B63D212-EBE4-481F-A331-2E9B941193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27254" y="5104661"/>
            <a:ext cx="3026546" cy="1953087"/>
          </a:xfrm>
        </p:spPr>
        <p:txBody>
          <a:bodyPr>
            <a:normAutofit/>
          </a:bodyPr>
          <a:lstStyle/>
          <a:p>
            <a:r>
              <a:rPr lang="nl-NL" sz="2000" dirty="0">
                <a:hlinkClick r:id="rId2"/>
              </a:rPr>
              <a:t>https://www.kwrwater.nl/actueel/wat-het-riool-vertelt-over-het-coronavirus/</a:t>
            </a:r>
            <a:endParaRPr lang="nl-NL" sz="2000" dirty="0"/>
          </a:p>
          <a:p>
            <a:endParaRPr lang="nl-NL" sz="20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FDD0690-7E4E-440E-98F4-11D7BEAD9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017" y="841483"/>
            <a:ext cx="7559545" cy="533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584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134A02-D294-4E4A-AEDF-57506FE42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>
                <a:hlinkClick r:id="rId2"/>
              </a:rPr>
              <a:t>https://coronadashboard.rijksoverheid.nl/gemeente</a:t>
            </a:r>
            <a:br>
              <a:rPr lang="nl-NL" dirty="0"/>
            </a:b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E7C7150-792C-4D76-B462-81844E4D7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568" y="365125"/>
            <a:ext cx="10334625" cy="6381750"/>
          </a:xfrm>
          <a:prstGeom prst="rect">
            <a:avLst/>
          </a:prstGeom>
        </p:spPr>
      </p:pic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1C027994-33B9-46B2-AC51-6E22CD6F3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874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A293A821-C542-43A6-8B09-DECD450D030B}"/>
              </a:ext>
            </a:extLst>
          </p:cNvPr>
          <p:cNvSpPr txBox="1"/>
          <p:nvPr/>
        </p:nvSpPr>
        <p:spPr>
          <a:xfrm>
            <a:off x="1097990" y="259501"/>
            <a:ext cx="7894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2122 </a:t>
            </a: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MLO LA4 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Mijn verbruik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F3767AD-25A7-45EB-B666-C8AC49929E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05" r="10840"/>
          <a:stretch/>
        </p:blipFill>
        <p:spPr>
          <a:xfrm>
            <a:off x="649437" y="902582"/>
            <a:ext cx="299335" cy="41242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15F0E99-F7B3-49B9-ACC8-FF001A647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482" y="2484343"/>
            <a:ext cx="263290" cy="32130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CCBF104-ECA0-4D6F-AB5B-083724F148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489" y="4297200"/>
            <a:ext cx="266283" cy="41630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CAC55D63-45FD-49B5-84D5-D1F5058355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398" y="977268"/>
            <a:ext cx="385812" cy="26305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A547DA60-3F0C-46B5-A6E0-3DCB6247C9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7309" y="3849130"/>
            <a:ext cx="299225" cy="290796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56CCC1A8-FD1C-40FA-86BA-95D462EE86F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7050" t="33024" r="61669" b="30375"/>
          <a:stretch/>
        </p:blipFill>
        <p:spPr>
          <a:xfrm>
            <a:off x="6041609" y="2861696"/>
            <a:ext cx="269390" cy="260485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5FC0561D-6B02-4434-A1FA-70557FF89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398" y="4853349"/>
            <a:ext cx="2499919" cy="151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8E5A8A4B-34A2-4E85-8D5C-D8F0778A6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8974" y="874287"/>
            <a:ext cx="4427411" cy="14157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Leerdoel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panose="020B0604020202020204" pitchFamily="34" charset="0"/>
              </a:rPr>
              <a:t>Gegevens van eigen drinkwater- en elektriciteitsverbruik analyseren en interpreteren.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panose="020B0604020202020204" pitchFamily="34" charset="0"/>
              </a:rPr>
              <a:t>Advies geven voor de verduurzaming van je eigen water- en elektriciteitsverbruik.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panose="020B0604020202020204" pitchFamily="34" charset="0"/>
              </a:rPr>
              <a:t>Gebruik maken van de juiste een- en grootheden van water, elektriciteit en kosten. 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49BFFECE-EE62-494D-A51A-254A8CBBC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990" y="2460075"/>
            <a:ext cx="4427411" cy="1600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Product</a:t>
            </a: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	</a:t>
            </a: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Je maakt een onderzoeksverslag met daarin: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Het drinkwater- en elektriciteitsverbruik bij jou thuis, zowel in de eenheden van m</a:t>
            </a:r>
            <a:r>
              <a:rPr kumimoji="0" lang="nl-NL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3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, kWh als in €.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Vergelijking met gemiddeld verbruik van een vergelijkbaar huis/huishouden.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12 nuttige tips voor verduurzaming van de bron en het gebruik voor jullie huishouden.</a:t>
            </a: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406EEE5F-6E32-4D85-AA41-7AF443CB6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990" y="4222264"/>
            <a:ext cx="4427411" cy="1600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Stappen</a:t>
            </a: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			 	        </a:t>
            </a:r>
          </a:p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Verzamel thuis belangrijke gegevens (zie bronnen)</a:t>
            </a:r>
          </a:p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Inventariseer en onderzoek je eigen gebruik: Wat is het gemiddelde verbruik voor een vergelijkbaar huishouden. Vergelijk dit met je eigen verbruik. Verwerk je gegevens in het verslag en trek je conclusies.</a:t>
            </a:r>
          </a:p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Inventariseer hoe je  jouw situatie kunt verduurzamen, verwerk je toegepaste tips in je verslag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A46F422D-22C2-45E5-BA4A-43BBBA528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9999" y="2870505"/>
            <a:ext cx="4521939" cy="6771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Bijeenkomsten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College over water en elektriciteit in huis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Expertles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 met individuele begeleiding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19EA5920-CD11-417F-89EE-0CCB9B8B8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9998" y="3761900"/>
            <a:ext cx="4521939" cy="8617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Bronnen</a:t>
            </a:r>
          </a:p>
          <a:p>
            <a:pPr marL="179388" marR="0" lvl="0" indent="-179388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Energiejaarrekening, rekening van drinkwaterbedrijf</a:t>
            </a:r>
          </a:p>
          <a:p>
            <a:pPr marL="179388" marR="0" lvl="0" indent="-179388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Presentaties van de les </a:t>
            </a:r>
          </a:p>
          <a:p>
            <a:pPr marL="179388" marR="0" lvl="0" indent="-179388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Interessante websites</a:t>
            </a:r>
          </a:p>
        </p:txBody>
      </p:sp>
      <p:sp>
        <p:nvSpPr>
          <p:cNvPr id="17" name="Text Box 17">
            <a:extLst>
              <a:ext uri="{FF2B5EF4-FFF2-40B4-BE49-F238E27FC236}">
                <a16:creationId xmlns:a16="http://schemas.microsoft.com/office/drawing/2014/main" id="{5C9589A5-782B-4982-8739-D8CF36166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9999" y="943536"/>
            <a:ext cx="4552379" cy="1738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Samenwerken</a:t>
            </a:r>
            <a:r>
              <a:rPr kumimoji="0" lang="nl-NL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	</a:t>
            </a:r>
          </a:p>
          <a:p>
            <a:pPr marL="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panose="020B0604020202020204" pitchFamily="34" charset="0"/>
              </a:rPr>
              <a:t>Dit product maak je alleen.</a:t>
            </a:r>
          </a:p>
          <a:p>
            <a:pPr marL="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panose="020B0604020202020204" pitchFamily="34" charset="0"/>
              </a:rPr>
              <a:t>Lever je product in via Teams</a:t>
            </a:r>
          </a:p>
          <a:p>
            <a:pPr marL="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panose="020B0604020202020204" pitchFamily="34" charset="0"/>
              </a:rPr>
              <a:t>Je wordt een groepje feedback </a:t>
            </a: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panose="020B0604020202020204" pitchFamily="34" charset="0"/>
              </a:rPr>
              <a:t>friends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panose="020B0604020202020204" pitchFamily="34" charset="0"/>
              </a:rPr>
              <a:t> geplaatst</a:t>
            </a:r>
          </a:p>
          <a:p>
            <a:pPr marL="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panose="020B0604020202020204" pitchFamily="34" charset="0"/>
              </a:rPr>
              <a:t>Geef feedback op de producten van anderen en ontvang feedback</a:t>
            </a:r>
          </a:p>
          <a:p>
            <a:pPr marL="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Beschrijf in je reflectieverslag hoe je het feedback geven ervaren    hebt. </a:t>
            </a:r>
          </a:p>
          <a:p>
            <a:pPr marL="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Deadline product: 12 oktober 2021</a:t>
            </a:r>
          </a:p>
        </p:txBody>
      </p:sp>
    </p:spTree>
    <p:extLst>
      <p:ext uri="{BB962C8B-B14F-4D97-AF65-F5344CB8AC3E}">
        <p14:creationId xmlns:p14="http://schemas.microsoft.com/office/powerpoint/2010/main" val="1823581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D67346-CFAB-4BA4-AEDC-838D0A017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AD6B176-3EC4-4D6B-8377-745F17CD7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232" y="1"/>
            <a:ext cx="12336463" cy="68580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66B3E312-1A68-469E-95D2-0097EB8FB3C4}"/>
              </a:ext>
            </a:extLst>
          </p:cNvPr>
          <p:cNvSpPr txBox="1"/>
          <p:nvPr/>
        </p:nvSpPr>
        <p:spPr>
          <a:xfrm>
            <a:off x="3491345" y="365125"/>
            <a:ext cx="5818910" cy="5078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700" i="1" dirty="0"/>
              <a:t>De natuurlijke weg van het water</a:t>
            </a:r>
          </a:p>
        </p:txBody>
      </p:sp>
    </p:spTree>
    <p:extLst>
      <p:ext uri="{BB962C8B-B14F-4D97-AF65-F5344CB8AC3E}">
        <p14:creationId xmlns:p14="http://schemas.microsoft.com/office/powerpoint/2010/main" val="392836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55B1F963-C798-452A-92B0-70BF85AAD4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0" t="19860" r="2128" b="2868"/>
          <a:stretch/>
        </p:blipFill>
        <p:spPr>
          <a:xfrm>
            <a:off x="0" y="-1"/>
            <a:ext cx="12192000" cy="731520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AF533F3-CE05-44A5-9AF7-748B8174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761" y="365125"/>
            <a:ext cx="7565924" cy="1325563"/>
          </a:xfrm>
          <a:solidFill>
            <a:schemeClr val="bg1">
              <a:lumMod val="85000"/>
              <a:alpha val="80000"/>
            </a:schemeClr>
          </a:solidFill>
        </p:spPr>
        <p:txBody>
          <a:bodyPr>
            <a:normAutofit/>
          </a:bodyPr>
          <a:lstStyle/>
          <a:p>
            <a:pPr algn="ctr"/>
            <a:br>
              <a:rPr lang="nl-NL" b="1" i="1" dirty="0"/>
            </a:br>
            <a:r>
              <a:rPr lang="nl-NL" sz="2700" b="1" i="1" dirty="0"/>
              <a:t>De ingrepen van de mens op het watersysteem</a:t>
            </a:r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6F98BBBF-E81B-46BF-BC33-081F1D55613E}"/>
              </a:ext>
            </a:extLst>
          </p:cNvPr>
          <p:cNvSpPr/>
          <p:nvPr/>
        </p:nvSpPr>
        <p:spPr>
          <a:xfrm>
            <a:off x="7832799" y="4167610"/>
            <a:ext cx="3831771" cy="198845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5400" b="1" dirty="0">
                <a:solidFill>
                  <a:srgbClr val="FF0000"/>
                </a:solidFill>
              </a:rPr>
              <a:t>RWZI</a:t>
            </a:r>
          </a:p>
        </p:txBody>
      </p:sp>
    </p:spTree>
    <p:extLst>
      <p:ext uri="{BB962C8B-B14F-4D97-AF65-F5344CB8AC3E}">
        <p14:creationId xmlns:p14="http://schemas.microsoft.com/office/powerpoint/2010/main" val="157820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A80F30-41DB-41F0-9D3C-351A0D6FD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>
                <a:solidFill>
                  <a:schemeClr val="accent1"/>
                </a:solidFill>
              </a:rPr>
              <a:t>Samenhang en partijen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305CBC5-2AD7-4F66-86E8-1F441351C3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38" t="17032" r="953" b="30996"/>
          <a:stretch/>
        </p:blipFill>
        <p:spPr>
          <a:xfrm>
            <a:off x="838200" y="1488474"/>
            <a:ext cx="9913257" cy="3562498"/>
          </a:xfrm>
          <a:prstGeom prst="rect">
            <a:avLst/>
          </a:prstGeom>
        </p:spPr>
      </p:pic>
      <p:sp>
        <p:nvSpPr>
          <p:cNvPr id="5" name="Ovaal 4">
            <a:extLst>
              <a:ext uri="{FF2B5EF4-FFF2-40B4-BE49-F238E27FC236}">
                <a16:creationId xmlns:a16="http://schemas.microsoft.com/office/drawing/2014/main" id="{50C3AA5B-1928-4FBD-81E5-08AA0AEBF69B}"/>
              </a:ext>
            </a:extLst>
          </p:cNvPr>
          <p:cNvSpPr/>
          <p:nvPr/>
        </p:nvSpPr>
        <p:spPr>
          <a:xfrm>
            <a:off x="6919686" y="1819807"/>
            <a:ext cx="3831771" cy="289733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58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C9AE48-7990-4AA1-860D-F9DB58083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Stappen in de RWZI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0E7129-6AB5-4EAF-9CB6-9E779B3F404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Stap 1: Grofvuilverwijdering</a:t>
            </a:r>
          </a:p>
          <a:p>
            <a:r>
              <a:rPr lang="nl-NL" dirty="0"/>
              <a:t>Stap 2: Voorbezinking</a:t>
            </a:r>
          </a:p>
          <a:p>
            <a:r>
              <a:rPr lang="nl-NL" dirty="0"/>
              <a:t>Stap 3: Biologische reiniging</a:t>
            </a:r>
          </a:p>
          <a:p>
            <a:r>
              <a:rPr lang="nl-NL" dirty="0"/>
              <a:t>Stap 4: </a:t>
            </a:r>
            <a:r>
              <a:rPr lang="nl-NL" dirty="0" err="1"/>
              <a:t>Nabezinking</a:t>
            </a: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0D60B7A-10C2-46EC-95DE-C94830DC32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3817397"/>
            <a:ext cx="7330440" cy="259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132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3F99F61D-3029-4C7F-90B8-458C99DFF6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8852" b="15898"/>
          <a:stretch/>
        </p:blipFill>
        <p:spPr>
          <a:xfrm>
            <a:off x="-39414" y="10"/>
            <a:ext cx="12270828" cy="6857990"/>
          </a:xfrm>
          <a:prstGeom prst="rect">
            <a:avLst/>
          </a:prstGeom>
        </p:spPr>
      </p:pic>
      <p:sp>
        <p:nvSpPr>
          <p:cNvPr id="17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3C9AE48-7990-4AA1-860D-F9DB58083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err="1"/>
              <a:t>Stap</a:t>
            </a:r>
            <a:r>
              <a:rPr lang="en-US" sz="3600" dirty="0"/>
              <a:t> 1: </a:t>
            </a:r>
            <a:r>
              <a:rPr lang="en-US" sz="3600" dirty="0" err="1"/>
              <a:t>Grofvuilverwijdering</a:t>
            </a:r>
            <a:endParaRPr lang="en-US" sz="36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FE2C8CD-AA30-42A1-9906-8FBBDCD5E2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/>
            <a:r>
              <a:rPr lang="en-US" sz="3200" dirty="0"/>
              <a:t>Roosters</a:t>
            </a:r>
            <a:endParaRPr lang="en-US" sz="1800" dirty="0"/>
          </a:p>
          <a:p>
            <a:pPr marL="0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83144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0DFFADD-C4E8-4C1F-B678-3F584AC5E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2149" y="-4533232"/>
            <a:ext cx="13054149" cy="17410972"/>
          </a:xfrm>
          <a:prstGeom prst="rect">
            <a:avLst/>
          </a:prstGeom>
        </p:spPr>
      </p:pic>
      <p:sp>
        <p:nvSpPr>
          <p:cNvPr id="17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3C9AE48-7990-4AA1-860D-F9DB58083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57" y="3037356"/>
            <a:ext cx="4204137" cy="134275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000" dirty="0"/>
              <a:t>Stap 2: </a:t>
            </a:r>
            <a:r>
              <a:rPr lang="en-US" sz="4000" dirty="0" err="1"/>
              <a:t>Voorbezinking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3600" dirty="0"/>
            </a:br>
            <a:r>
              <a:rPr lang="en-US" sz="3600" dirty="0" err="1">
                <a:latin typeface="+mn-lt"/>
              </a:rPr>
              <a:t>Zware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delen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zinken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naar</a:t>
            </a:r>
            <a:r>
              <a:rPr lang="en-US" sz="3600" dirty="0">
                <a:latin typeface="+mn-lt"/>
              </a:rPr>
              <a:t> de </a:t>
            </a:r>
            <a:r>
              <a:rPr lang="en-US" sz="3600" dirty="0" err="1">
                <a:latin typeface="+mn-lt"/>
              </a:rPr>
              <a:t>bodem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en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worden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daar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afgevoerd</a:t>
            </a:r>
            <a:br>
              <a:rPr lang="en-US" sz="3600" dirty="0">
                <a:latin typeface="+mn-lt"/>
              </a:rPr>
            </a:br>
            <a:r>
              <a:rPr lang="en-US" sz="3600" dirty="0" err="1">
                <a:latin typeface="+mn-lt"/>
              </a:rPr>
              <a:t>Drijvende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delen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worden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afgeroomd</a:t>
            </a:r>
            <a:endParaRPr lang="en-US" sz="3600" dirty="0">
              <a:latin typeface="+mn-lt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FE2C8CD-AA30-42A1-9906-8FBBDCD5E2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800" dirty="0"/>
          </a:p>
          <a:p>
            <a:pPr marL="0"/>
            <a:endParaRPr lang="en-US" sz="1800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E0007E81-2171-4341-8CDB-B2CBD7034F9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3928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0E361726-186B-4A74-8232-11949EC60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115" y="-106911"/>
            <a:ext cx="12206115" cy="8137410"/>
          </a:xfrm>
          <a:prstGeom prst="rect">
            <a:avLst/>
          </a:prstGeom>
        </p:spPr>
      </p:pic>
      <p:sp>
        <p:nvSpPr>
          <p:cNvPr id="17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3C9AE48-7990-4AA1-860D-F9DB58083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692" y="2311922"/>
            <a:ext cx="4204137" cy="134275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000" dirty="0" err="1"/>
              <a:t>Stap</a:t>
            </a:r>
            <a:r>
              <a:rPr lang="en-US" sz="4000" dirty="0"/>
              <a:t> 3: </a:t>
            </a:r>
            <a:r>
              <a:rPr lang="en-US" sz="4000" dirty="0" err="1"/>
              <a:t>Biologische</a:t>
            </a:r>
            <a:r>
              <a:rPr lang="en-US" sz="4000" dirty="0"/>
              <a:t> </a:t>
            </a:r>
            <a:r>
              <a:rPr lang="en-US" sz="4000" dirty="0" err="1"/>
              <a:t>reiniging</a:t>
            </a:r>
            <a:br>
              <a:rPr lang="en-US" sz="4000" dirty="0"/>
            </a:br>
            <a:endParaRPr lang="en-US" sz="3600" dirty="0">
              <a:latin typeface="+mn-lt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FE2C8CD-AA30-42A1-9906-8FBBDCD5E2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516" y="3600455"/>
            <a:ext cx="4593021" cy="2619839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nl-NL" sz="3200" dirty="0"/>
              <a:t>Het actief slib bestaat uit een brede waaier van organismen. Door beluchting kunnen organismen hun werk doen.</a:t>
            </a:r>
            <a:endParaRPr lang="en-US" sz="3200" dirty="0"/>
          </a:p>
          <a:p>
            <a:pPr marL="0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69814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E9855A8-4821-425B-A0FB-C98C07955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953" y="0"/>
            <a:ext cx="12208953" cy="8106745"/>
          </a:xfrm>
          <a:prstGeom prst="rect">
            <a:avLst/>
          </a:prstGeom>
        </p:spPr>
      </p:pic>
      <p:sp>
        <p:nvSpPr>
          <p:cNvPr id="17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3C9AE48-7990-4AA1-860D-F9DB58083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692" y="2311922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 err="1"/>
              <a:t>Stap</a:t>
            </a:r>
            <a:r>
              <a:rPr lang="en-US" sz="4000" dirty="0"/>
              <a:t> 4: </a:t>
            </a:r>
            <a:r>
              <a:rPr lang="en-US" sz="4000" dirty="0" err="1"/>
              <a:t>Nabezinking</a:t>
            </a:r>
            <a:br>
              <a:rPr lang="en-US" sz="4000" dirty="0"/>
            </a:br>
            <a:endParaRPr lang="en-US" sz="3600" dirty="0">
              <a:latin typeface="+mn-lt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FE2C8CD-AA30-42A1-9906-8FBBDCD5E2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516" y="3600455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z="3200" dirty="0"/>
              <a:t>Scheiding van water van actiefslibmengsel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2769502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3" ma:contentTypeDescription="Een nieuw document maken." ma:contentTypeScope="" ma:versionID="bd0271150be9f8e9bec974e355b2f8a7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59377b08247893b8b844217c25199b5d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222D2A4-610D-4B9D-B601-57183BD16B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9FA9FB-1CA5-4530-81D3-CCDE7AE236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41605F2-43F7-4873-B3F3-7A30DDDA9D0A}">
  <ds:schemaRefs>
    <ds:schemaRef ds:uri="http://schemas.microsoft.com/office/2006/documentManagement/types"/>
    <ds:schemaRef ds:uri="34354c1b-6b8c-435b-ad50-990538c19557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47a28104-336f-447d-946e-e305ac2bcd47"/>
    <ds:schemaRef ds:uri="http://purl.org/dc/terms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392</Words>
  <Application>Microsoft Office PowerPoint</Application>
  <PresentationFormat>Breedbeeld</PresentationFormat>
  <Paragraphs>52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Kantoorthema</vt:lpstr>
      <vt:lpstr>Water en energie in beeld</vt:lpstr>
      <vt:lpstr>PowerPoint-presentatie</vt:lpstr>
      <vt:lpstr> De ingrepen van de mens op het watersysteem</vt:lpstr>
      <vt:lpstr>Samenhang en partijen</vt:lpstr>
      <vt:lpstr>Stappen in de RWZI</vt:lpstr>
      <vt:lpstr>Stap 1: Grofvuilverwijdering</vt:lpstr>
      <vt:lpstr>Stap 2: Voorbezinking    Zware delen zinken naar de bodem en worden daar afgevoerd Drijvende delen worden afgeroomd</vt:lpstr>
      <vt:lpstr>Stap 3: Biologische reiniging </vt:lpstr>
      <vt:lpstr>Stap 4: Nabezinking </vt:lpstr>
      <vt:lpstr>Van plas tot plas </vt:lpstr>
      <vt:lpstr>PowerPoint-presentatie</vt:lpstr>
      <vt:lpstr>https://coronadashboard.rijksoverheid.nl/gemeente 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en energie in beeld</dc:title>
  <dc:creator>Stijn Weijermars</dc:creator>
  <cp:lastModifiedBy>Stijn Weijermars</cp:lastModifiedBy>
  <cp:revision>4</cp:revision>
  <dcterms:created xsi:type="dcterms:W3CDTF">2019-09-23T13:03:23Z</dcterms:created>
  <dcterms:modified xsi:type="dcterms:W3CDTF">2021-09-29T09:48:09Z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  <property fmtid="{D5CDD505-2E9C-101B-9397-08002B2CF9AE}" pid="3" name="_ExtendedDescription">
    <vt:lpwstr/>
  </property>
  <property fmtid="{D5CDD505-2E9C-101B-9397-08002B2CF9AE}" pid="4" name="TriggerFlowInfo">
    <vt:lpwstr/>
  </property>
</Properties>
</file>